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Times New Roman MT Condensed" charset="1" panose="02030506070405020303"/>
      <p:regular r:id="rId14"/>
    </p:embeddedFont>
    <p:embeddedFont>
      <p:font typeface="Times New Roman MT Condensed Bold" charset="1" panose="02030806070405020303"/>
      <p:regular r:id="rId15"/>
    </p:embeddedFont>
    <p:embeddedFont>
      <p:font typeface="Libre Franklin" charset="1" panose="00000500000000000000"/>
      <p:regular r:id="rId16"/>
    </p:embeddedFont>
    <p:embeddedFont>
      <p:font typeface="Libre Franklin Bold" charset="1" panose="000008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8" Type="http://schemas.openxmlformats.org/officeDocument/2006/relationships/slide" Target="slides/slide3.xml"/><Relationship Id="rId18" Type="http://schemas.openxmlformats.org/officeDocument/2006/relationships/customXml" Target="../customXml/item1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font" Target="fonts/font17.fntdata"/><Relationship Id="rId7" Type="http://schemas.openxmlformats.org/officeDocument/2006/relationships/slide" Target="slides/slide2.xml"/><Relationship Id="rId16" Type="http://schemas.openxmlformats.org/officeDocument/2006/relationships/font" Target="fonts/font16.fntdata"/><Relationship Id="rId2" Type="http://schemas.openxmlformats.org/officeDocument/2006/relationships/presProps" Target="presProps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15" Type="http://schemas.openxmlformats.org/officeDocument/2006/relationships/font" Target="fonts/font15.fntdata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ustomXml" Target="../customXml/item2.xml"/><Relationship Id="rId14" Type="http://schemas.openxmlformats.org/officeDocument/2006/relationships/font" Target="fonts/font14.fntdata"/><Relationship Id="rId4" Type="http://schemas.openxmlformats.org/officeDocument/2006/relationships/theme" Target="theme/theme1.xml"/><Relationship Id="rId9" Type="http://schemas.openxmlformats.org/officeDocument/2006/relationships/slide" Target="slides/slide4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6.png" Type="http://schemas.openxmlformats.org/officeDocument/2006/relationships/image"/><Relationship Id="rId4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7BE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413430" y="880137"/>
            <a:ext cx="9413515" cy="9828578"/>
          </a:xfrm>
          <a:custGeom>
            <a:avLst/>
            <a:gdLst/>
            <a:ahLst/>
            <a:cxnLst/>
            <a:rect r="r" b="b" t="t" l="l"/>
            <a:pathLst>
              <a:path h="9828578" w="9413515">
                <a:moveTo>
                  <a:pt x="0" y="0"/>
                </a:moveTo>
                <a:lnTo>
                  <a:pt x="9413515" y="0"/>
                </a:lnTo>
                <a:lnTo>
                  <a:pt x="9413515" y="9828579"/>
                </a:lnTo>
                <a:lnTo>
                  <a:pt x="0" y="9828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203" r="-31171" b="-143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693333">
            <a:off x="-252128" y="706816"/>
            <a:ext cx="4093997" cy="5342900"/>
          </a:xfrm>
          <a:custGeom>
            <a:avLst/>
            <a:gdLst/>
            <a:ahLst/>
            <a:cxnLst/>
            <a:rect r="r" b="b" t="t" l="l"/>
            <a:pathLst>
              <a:path h="5342900" w="4093997">
                <a:moveTo>
                  <a:pt x="0" y="0"/>
                </a:moveTo>
                <a:lnTo>
                  <a:pt x="4093997" y="0"/>
                </a:lnTo>
                <a:lnTo>
                  <a:pt x="4093997" y="5342900"/>
                </a:lnTo>
                <a:lnTo>
                  <a:pt x="0" y="5342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14892802" y="644598"/>
            <a:ext cx="4093997" cy="5149829"/>
          </a:xfrm>
          <a:custGeom>
            <a:avLst/>
            <a:gdLst/>
            <a:ahLst/>
            <a:cxnLst/>
            <a:rect r="r" b="b" t="t" l="l"/>
            <a:pathLst>
              <a:path h="5149829" w="4093997">
                <a:moveTo>
                  <a:pt x="0" y="0"/>
                </a:moveTo>
                <a:lnTo>
                  <a:pt x="4093998" y="0"/>
                </a:lnTo>
                <a:lnTo>
                  <a:pt x="4093998" y="5149829"/>
                </a:lnTo>
                <a:lnTo>
                  <a:pt x="0" y="51498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749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25634" y="6785352"/>
            <a:ext cx="3498126" cy="3213904"/>
          </a:xfrm>
          <a:custGeom>
            <a:avLst/>
            <a:gdLst/>
            <a:ahLst/>
            <a:cxnLst/>
            <a:rect r="r" b="b" t="t" l="l"/>
            <a:pathLst>
              <a:path h="3213904" w="3498126">
                <a:moveTo>
                  <a:pt x="0" y="0"/>
                </a:moveTo>
                <a:lnTo>
                  <a:pt x="3498126" y="0"/>
                </a:lnTo>
                <a:lnTo>
                  <a:pt x="3498126" y="3213903"/>
                </a:lnTo>
                <a:lnTo>
                  <a:pt x="0" y="3213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290656" y="7533971"/>
            <a:ext cx="2403442" cy="2967212"/>
          </a:xfrm>
          <a:custGeom>
            <a:avLst/>
            <a:gdLst/>
            <a:ahLst/>
            <a:cxnLst/>
            <a:rect r="r" b="b" t="t" l="l"/>
            <a:pathLst>
              <a:path h="2967212" w="2403442">
                <a:moveTo>
                  <a:pt x="0" y="0"/>
                </a:moveTo>
                <a:lnTo>
                  <a:pt x="2403442" y="0"/>
                </a:lnTo>
                <a:lnTo>
                  <a:pt x="2403442" y="2967213"/>
                </a:lnTo>
                <a:lnTo>
                  <a:pt x="0" y="29672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66119">
            <a:off x="15196155" y="1566046"/>
            <a:ext cx="3235184" cy="4553222"/>
          </a:xfrm>
          <a:custGeom>
            <a:avLst/>
            <a:gdLst/>
            <a:ahLst/>
            <a:cxnLst/>
            <a:rect r="r" b="b" t="t" l="l"/>
            <a:pathLst>
              <a:path h="4553222" w="3235184">
                <a:moveTo>
                  <a:pt x="0" y="0"/>
                </a:moveTo>
                <a:lnTo>
                  <a:pt x="3235184" y="0"/>
                </a:lnTo>
                <a:lnTo>
                  <a:pt x="3235184" y="4553222"/>
                </a:lnTo>
                <a:lnTo>
                  <a:pt x="0" y="45532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17590">
            <a:off x="102423" y="1368285"/>
            <a:ext cx="3615906" cy="5089838"/>
          </a:xfrm>
          <a:custGeom>
            <a:avLst/>
            <a:gdLst/>
            <a:ahLst/>
            <a:cxnLst/>
            <a:rect r="r" b="b" t="t" l="l"/>
            <a:pathLst>
              <a:path h="5089838" w="3615906">
                <a:moveTo>
                  <a:pt x="0" y="0"/>
                </a:moveTo>
                <a:lnTo>
                  <a:pt x="3615906" y="0"/>
                </a:lnTo>
                <a:lnTo>
                  <a:pt x="3615906" y="5089838"/>
                </a:lnTo>
                <a:lnTo>
                  <a:pt x="0" y="50898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28547" y="5928550"/>
            <a:ext cx="8709778" cy="4572633"/>
          </a:xfrm>
          <a:custGeom>
            <a:avLst/>
            <a:gdLst/>
            <a:ahLst/>
            <a:cxnLst/>
            <a:rect r="r" b="b" t="t" l="l"/>
            <a:pathLst>
              <a:path h="4572633" w="8709778">
                <a:moveTo>
                  <a:pt x="0" y="0"/>
                </a:moveTo>
                <a:lnTo>
                  <a:pt x="8709778" y="0"/>
                </a:lnTo>
                <a:lnTo>
                  <a:pt x="8709778" y="4572634"/>
                </a:lnTo>
                <a:lnTo>
                  <a:pt x="0" y="45726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749675" y="1679761"/>
            <a:ext cx="8788649" cy="3329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57"/>
              </a:lnSpc>
            </a:pPr>
            <a:r>
              <a:rPr lang="en-US" sz="12642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LE DONNE PARTIGIANE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176248" y="4616132"/>
            <a:ext cx="9887880" cy="873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Il ruolo femminile tra staffette e combattimenti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7BE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5342118" y="1279634"/>
            <a:ext cx="7603765" cy="19160926"/>
          </a:xfrm>
          <a:custGeom>
            <a:avLst/>
            <a:gdLst/>
            <a:ahLst/>
            <a:cxnLst/>
            <a:rect r="r" b="b" t="t" l="l"/>
            <a:pathLst>
              <a:path h="19160926" w="7603765">
                <a:moveTo>
                  <a:pt x="0" y="0"/>
                </a:moveTo>
                <a:lnTo>
                  <a:pt x="7603764" y="0"/>
                </a:lnTo>
                <a:lnTo>
                  <a:pt x="7603764" y="19160926"/>
                </a:lnTo>
                <a:lnTo>
                  <a:pt x="0" y="19160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04" r="-86226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187559">
            <a:off x="-130297" y="1575887"/>
            <a:ext cx="6462260" cy="4653581"/>
            <a:chOff x="0" y="0"/>
            <a:chExt cx="3136392" cy="22585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14300" y="125984"/>
              <a:ext cx="2882900" cy="1993900"/>
            </a:xfrm>
            <a:custGeom>
              <a:avLst/>
              <a:gdLst/>
              <a:ahLst/>
              <a:cxnLst/>
              <a:rect r="r" b="b" t="t" l="l"/>
              <a:pathLst>
                <a:path h="1993900" w="2882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3"/>
              <a:stretch>
                <a:fillRect l="0" t="-41202" r="0" b="-6232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-1016"/>
              <a:ext cx="3136392" cy="2258568"/>
            </a:xfrm>
            <a:custGeom>
              <a:avLst/>
              <a:gdLst/>
              <a:ahLst/>
              <a:cxnLst/>
              <a:rect r="r" b="b" t="t" l="l"/>
              <a:pathLst>
                <a:path h="2258568" w="3136392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4"/>
              <a:stretch>
                <a:fillRect l="-8" t="0" r="-8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7129094" y="769670"/>
            <a:ext cx="10130206" cy="1743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63"/>
              </a:lnSpc>
            </a:pPr>
            <a:r>
              <a:rPr lang="en-US" sz="6776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GUERRIERE SILENZIOSE:</a:t>
            </a:r>
          </a:p>
          <a:p>
            <a:pPr algn="l">
              <a:lnSpc>
                <a:spcPts val="6195"/>
              </a:lnSpc>
            </a:pPr>
            <a:r>
              <a:rPr lang="en-US" sz="704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LA RESISTENZA "TACIUTA"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129094" y="3203164"/>
            <a:ext cx="10130206" cy="289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10"/>
              </a:lnSpc>
            </a:pPr>
            <a:r>
              <a:rPr lang="en-US" sz="35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La Resistenza femminile è stata per decenni una storia "taciuta". I dati ufficiali dell'</a:t>
            </a:r>
            <a:r>
              <a:rPr lang="en-US" sz="3500" b="true">
                <a:solidFill>
                  <a:srgbClr val="373636"/>
                </a:solidFill>
                <a:latin typeface="Times New Roman MT Condensed Bold"/>
                <a:ea typeface="Times New Roman MT Condensed Bold"/>
                <a:cs typeface="Times New Roman MT Condensed Bold"/>
                <a:sym typeface="Times New Roman MT Condensed Bold"/>
              </a:rPr>
              <a:t>ANPI</a:t>
            </a:r>
            <a:r>
              <a:rPr lang="en-US" sz="35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 parlano di 35.000 combattenti, 20.000 patriote e 70.000 iscritte ai Gruppi di difesa della donna, ma gli storici stimano che le donne impegnate siano state almeno un milione </a:t>
            </a:r>
          </a:p>
          <a:p>
            <a:pPr algn="just">
              <a:lnSpc>
                <a:spcPts val="3710"/>
              </a:lnSpc>
            </a:pPr>
            <a:r>
              <a:rPr lang="en-US" sz="35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7614327"/>
            <a:ext cx="16053160" cy="155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1">
              <a:lnSpc>
                <a:spcPts val="4199"/>
              </a:lnSpc>
              <a:spcBef>
                <a:spcPct val="0"/>
              </a:spcBef>
            </a:pPr>
            <a:r>
              <a:rPr lang="en-US" sz="2999" spc="89">
                <a:solidFill>
                  <a:srgbClr val="37363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</a:t>
            </a:r>
            <a:r>
              <a:rPr lang="en-US" sz="2999" spc="89" strike="noStrike" u="none">
                <a:solidFill>
                  <a:srgbClr val="37363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ome osservò </a:t>
            </a:r>
            <a:r>
              <a:rPr lang="en-US" b="true" sz="2999" spc="89" strike="noStrike" u="none">
                <a:solidFill>
                  <a:srgbClr val="373636"/>
                </a:solidFill>
                <a:latin typeface="Libre Franklin Bold"/>
                <a:ea typeface="Libre Franklin Bold"/>
                <a:cs typeface="Libre Franklin Bold"/>
                <a:sym typeface="Libre Franklin Bold"/>
              </a:rPr>
              <a:t>Ada Gobetti</a:t>
            </a:r>
            <a:r>
              <a:rPr lang="en-US" sz="2999" spc="89" strike="noStrike" u="none">
                <a:solidFill>
                  <a:srgbClr val="37363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la forza di questo movimento fu il suo carattere collettivo e quasi anonimo: non poche creature eccezionali, ma vaste masse che agirono come una «spola in continuo movimento» per tessere la rete della guerra partigiana.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7BE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-6416727"/>
            <a:ext cx="16230600" cy="10062957"/>
          </a:xfrm>
          <a:custGeom>
            <a:avLst/>
            <a:gdLst/>
            <a:ahLst/>
            <a:cxnLst/>
            <a:rect r="r" b="b" t="t" l="l"/>
            <a:pathLst>
              <a:path h="10062957" w="16230600">
                <a:moveTo>
                  <a:pt x="0" y="0"/>
                </a:moveTo>
                <a:lnTo>
                  <a:pt x="16230600" y="0"/>
                </a:lnTo>
                <a:lnTo>
                  <a:pt x="16230600" y="10062956"/>
                </a:lnTo>
                <a:lnTo>
                  <a:pt x="0" y="10062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9" t="-117922" r="-2299" b="-193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4005249"/>
            <a:ext cx="7111587" cy="5742607"/>
          </a:xfrm>
          <a:custGeom>
            <a:avLst/>
            <a:gdLst/>
            <a:ahLst/>
            <a:cxnLst/>
            <a:rect r="r" b="b" t="t" l="l"/>
            <a:pathLst>
              <a:path h="5742607" w="7111587">
                <a:moveTo>
                  <a:pt x="0" y="0"/>
                </a:moveTo>
                <a:lnTo>
                  <a:pt x="7111587" y="0"/>
                </a:lnTo>
                <a:lnTo>
                  <a:pt x="7111587" y="5742607"/>
                </a:lnTo>
                <a:lnTo>
                  <a:pt x="0" y="57426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35453" y="682625"/>
            <a:ext cx="16023847" cy="23955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4"/>
              </a:lnSpc>
            </a:pPr>
            <a:r>
              <a:rPr lang="en-US" sz="9047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LE PROTAGONISTE DELLA RESISTENZA CIVILE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636256" y="5153025"/>
            <a:ext cx="8623044" cy="438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37"/>
              </a:lnSpc>
            </a:pPr>
            <a:r>
              <a:rPr lang="en-US" sz="358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Il primo impatto delle donne fu nella Resistenza civile. Oltre al cosiddetto «maternage di massa», ovvero  l'assistenza e la protezione dei perseguitati iniziata l'8 settembre 1943, le donne furono capaci di azioni di massa determinanti.</a:t>
            </a:r>
          </a:p>
          <a:p>
            <a:pPr algn="just">
              <a:lnSpc>
                <a:spcPts val="3437"/>
              </a:lnSpc>
            </a:pPr>
          </a:p>
          <a:p>
            <a:pPr algn="just">
              <a:lnSpc>
                <a:spcPts val="3437"/>
              </a:lnSpc>
            </a:pPr>
            <a:r>
              <a:rPr lang="en-US" sz="358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A Napoli impedirono i rastrellamenti svuotando i camion tedeschi, mentre a Carrara nel 1944 resistettero agli ordini di sfollamento, bloccando di fatto le vie di ritirata ai tedeschi lungo la linea Gotica.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7BE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58213" y="1028700"/>
            <a:ext cx="7319188" cy="10726051"/>
          </a:xfrm>
          <a:custGeom>
            <a:avLst/>
            <a:gdLst/>
            <a:ahLst/>
            <a:cxnLst/>
            <a:rect r="r" b="b" t="t" l="l"/>
            <a:pathLst>
              <a:path h="10726051" w="7319188">
                <a:moveTo>
                  <a:pt x="0" y="0"/>
                </a:moveTo>
                <a:lnTo>
                  <a:pt x="7319188" y="0"/>
                </a:lnTo>
                <a:lnTo>
                  <a:pt x="7319188" y="10726051"/>
                </a:lnTo>
                <a:lnTo>
                  <a:pt x="0" y="10726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310" t="-107808" r="-10029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0043" y="2157216"/>
            <a:ext cx="5237180" cy="7370846"/>
          </a:xfrm>
          <a:custGeom>
            <a:avLst/>
            <a:gdLst/>
            <a:ahLst/>
            <a:cxnLst/>
            <a:rect r="r" b="b" t="t" l="l"/>
            <a:pathLst>
              <a:path h="7370846" w="5237180">
                <a:moveTo>
                  <a:pt x="0" y="0"/>
                </a:moveTo>
                <a:lnTo>
                  <a:pt x="5237180" y="0"/>
                </a:lnTo>
                <a:lnTo>
                  <a:pt x="5237180" y="7370846"/>
                </a:lnTo>
                <a:lnTo>
                  <a:pt x="0" y="7370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826125" y="1104900"/>
            <a:ext cx="11179424" cy="177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6999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MADDALENA CERASUOLO E LE 4 GIORNATE DI NAPOLI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826125" y="2997397"/>
            <a:ext cx="10130206" cy="6379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16"/>
              </a:lnSpc>
            </a:pP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Maddalena Cerasuolo, conosciuta con il nome di battaglia 'Lenù', rappresenta perfettamente la transizione tra la difesa spontanea e l'impegno militare organizzato.</a:t>
            </a:r>
          </a:p>
          <a:p>
            <a:pPr algn="just">
              <a:lnSpc>
                <a:spcPts val="3816"/>
              </a:lnSpc>
            </a:pPr>
          </a:p>
          <a:p>
            <a:pPr algn="just">
              <a:lnSpc>
                <a:spcPts val="3921"/>
              </a:lnSpc>
            </a:pPr>
            <a:r>
              <a:rPr lang="en-US" sz="3699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Durante l'insurrezione di Napoli, Maddalena non si limitò all'assistenza, ma  imbracciò le armi per difendere il Ponte della Sanità. Insieme a un manipolo di uomini, impedì ai tedeschi di distruggere l'infrastruttura, salvando il quartiere dall'isolamento.</a:t>
            </a:r>
          </a:p>
          <a:p>
            <a:pPr algn="just">
              <a:lnSpc>
                <a:spcPts val="3816"/>
              </a:lnSpc>
            </a:pPr>
          </a:p>
          <a:p>
            <a:pPr algn="just">
              <a:lnSpc>
                <a:spcPts val="3816"/>
              </a:lnSpc>
            </a:pP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Il suo valore fu tale che gli Alleati la scelsero per delicate missioni di sabotaggio e spionaggio. </a:t>
            </a:r>
          </a:p>
          <a:p>
            <a:pPr algn="just">
              <a:lnSpc>
                <a:spcPts val="3816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7BE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51906" y="816374"/>
            <a:ext cx="7319188" cy="8103194"/>
          </a:xfrm>
          <a:custGeom>
            <a:avLst/>
            <a:gdLst/>
            <a:ahLst/>
            <a:cxnLst/>
            <a:rect r="r" b="b" t="t" l="l"/>
            <a:pathLst>
              <a:path h="8103194" w="7319188">
                <a:moveTo>
                  <a:pt x="0" y="0"/>
                </a:moveTo>
                <a:lnTo>
                  <a:pt x="7319188" y="0"/>
                </a:lnTo>
                <a:lnTo>
                  <a:pt x="7319188" y="8103194"/>
                </a:lnTo>
                <a:lnTo>
                  <a:pt x="0" y="8103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310" t="-145994" r="-100290" b="-2907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920415" y="1689492"/>
            <a:ext cx="4704149" cy="6356958"/>
          </a:xfrm>
          <a:custGeom>
            <a:avLst/>
            <a:gdLst/>
            <a:ahLst/>
            <a:cxnLst/>
            <a:rect r="r" b="b" t="t" l="l"/>
            <a:pathLst>
              <a:path h="6356958" w="4704149">
                <a:moveTo>
                  <a:pt x="0" y="0"/>
                </a:moveTo>
                <a:lnTo>
                  <a:pt x="4704149" y="0"/>
                </a:lnTo>
                <a:lnTo>
                  <a:pt x="470414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11250" y="896713"/>
            <a:ext cx="9371641" cy="1556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0"/>
              </a:lnSpc>
            </a:pPr>
            <a:r>
              <a:rPr lang="en-US" sz="6193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LE STAFFETTE:</a:t>
            </a:r>
          </a:p>
          <a:p>
            <a:pPr algn="l">
              <a:lnSpc>
                <a:spcPts val="5456"/>
              </a:lnSpc>
            </a:pPr>
            <a:r>
              <a:rPr lang="en-US" sz="62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IL COLLEGAMENTO VITALE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11250" y="3459623"/>
            <a:ext cx="10130206" cy="6283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16"/>
              </a:lnSpc>
            </a:pP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Il ruolo più importante fu quello della </a:t>
            </a:r>
            <a:r>
              <a:rPr lang="en-US" sz="3600" b="true">
                <a:solidFill>
                  <a:srgbClr val="373636"/>
                </a:solidFill>
                <a:latin typeface="Times New Roman MT Condensed Bold"/>
                <a:ea typeface="Times New Roman MT Condensed Bold"/>
                <a:cs typeface="Times New Roman MT Condensed Bold"/>
                <a:sym typeface="Times New Roman MT Condensed Bold"/>
              </a:rPr>
              <a:t>staffetta</a:t>
            </a: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. Il termine allude ai continui passaggi di messaggi, armi e informazioni.</a:t>
            </a:r>
          </a:p>
          <a:p>
            <a:pPr algn="just">
              <a:lnSpc>
                <a:spcPts val="3816"/>
              </a:lnSpc>
            </a:pP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 </a:t>
            </a:r>
          </a:p>
          <a:p>
            <a:pPr algn="just">
              <a:lnSpc>
                <a:spcPts val="3816"/>
              </a:lnSpc>
            </a:pP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Non era un compito "minore": le staffette viaggiavano per giorni, a piedi o in bici, nascondendo materiali in giarrettiere o tra i capelli.</a:t>
            </a:r>
          </a:p>
          <a:p>
            <a:pPr algn="just">
              <a:lnSpc>
                <a:spcPts val="3816"/>
              </a:lnSpc>
            </a:pPr>
          </a:p>
          <a:p>
            <a:pPr algn="just">
              <a:lnSpc>
                <a:spcPts val="3816"/>
              </a:lnSpc>
            </a:pP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Tra loro c'erano anche bambine, come </a:t>
            </a:r>
            <a:r>
              <a:rPr lang="en-US" sz="3600" b="true">
                <a:solidFill>
                  <a:srgbClr val="373636"/>
                </a:solidFill>
                <a:latin typeface="Times New Roman MT Condensed Bold"/>
                <a:ea typeface="Times New Roman MT Condensed Bold"/>
                <a:cs typeface="Times New Roman MT Condensed Bold"/>
                <a:sym typeface="Times New Roman MT Condensed Bold"/>
              </a:rPr>
              <a:t>Oriana Fallaci</a:t>
            </a: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, che a soli 13 anni accompagnava i prigionieri alleati oltre le linee. Il rischio era altissimo: torture, violenze e fucilazioni, come accadde alla giovanissima </a:t>
            </a:r>
            <a:r>
              <a:rPr lang="en-US" sz="3600" b="true">
                <a:solidFill>
                  <a:srgbClr val="373636"/>
                </a:solidFill>
                <a:latin typeface="Times New Roman MT Condensed Bold"/>
                <a:ea typeface="Times New Roman MT Condensed Bold"/>
                <a:cs typeface="Times New Roman MT Condensed Bold"/>
                <a:sym typeface="Times New Roman MT Condensed Bold"/>
              </a:rPr>
              <a:t>Ada Marongiu</a:t>
            </a: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, uccisa a 18 anni.</a:t>
            </a:r>
          </a:p>
          <a:p>
            <a:pPr algn="just">
              <a:lnSpc>
                <a:spcPts val="3816"/>
              </a:lnSpc>
            </a:pPr>
          </a:p>
          <a:p>
            <a:pPr algn="just">
              <a:lnSpc>
                <a:spcPts val="3816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7BE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92839" y="-6974808"/>
            <a:ext cx="16942049" cy="10504055"/>
          </a:xfrm>
          <a:custGeom>
            <a:avLst/>
            <a:gdLst/>
            <a:ahLst/>
            <a:cxnLst/>
            <a:rect r="r" b="b" t="t" l="l"/>
            <a:pathLst>
              <a:path h="10504055" w="16942049">
                <a:moveTo>
                  <a:pt x="0" y="0"/>
                </a:moveTo>
                <a:lnTo>
                  <a:pt x="16942049" y="0"/>
                </a:lnTo>
                <a:lnTo>
                  <a:pt x="16942049" y="10504054"/>
                </a:lnTo>
                <a:lnTo>
                  <a:pt x="0" y="10504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9" t="-117922" r="-2299" b="-193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85190" y="4476494"/>
            <a:ext cx="8234323" cy="5489548"/>
          </a:xfrm>
          <a:custGeom>
            <a:avLst/>
            <a:gdLst/>
            <a:ahLst/>
            <a:cxnLst/>
            <a:rect r="r" b="b" t="t" l="l"/>
            <a:pathLst>
              <a:path h="5489548" w="8234323">
                <a:moveTo>
                  <a:pt x="0" y="0"/>
                </a:moveTo>
                <a:lnTo>
                  <a:pt x="8234323" y="0"/>
                </a:lnTo>
                <a:lnTo>
                  <a:pt x="8234323" y="5489548"/>
                </a:lnTo>
                <a:lnTo>
                  <a:pt x="0" y="5489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17999" y="835025"/>
            <a:ext cx="15753602" cy="2112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80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 OLTRE LA CURA – COMBATTENTI E "FATTORINE" DELLA LIBERTÀ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263863" y="3682209"/>
            <a:ext cx="7807738" cy="6283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15"/>
              </a:lnSpc>
            </a:pPr>
            <a:r>
              <a:rPr lang="en-US" sz="3599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Le donne furono il motore della propaganda e del lavoro. Come "fattorine" distribuivano la stampa clandestina (celebre il giornale Noi Donne) con comizi volanti nelle piazze e nelle fabbriche. </a:t>
            </a:r>
          </a:p>
          <a:p>
            <a:pPr algn="just">
              <a:lnSpc>
                <a:spcPts val="3815"/>
              </a:lnSpc>
            </a:pPr>
          </a:p>
          <a:p>
            <a:pPr algn="just">
              <a:lnSpc>
                <a:spcPts val="3815"/>
              </a:lnSpc>
            </a:pPr>
            <a:r>
              <a:rPr lang="en-US" sz="3599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Furono proprio le donne a innescare gli scioperi del 1943-44 contro la fame e lo sfruttamento. Molte scelsero la lotta armata nei </a:t>
            </a:r>
            <a:r>
              <a:rPr lang="en-US" sz="3599" b="true">
                <a:solidFill>
                  <a:srgbClr val="373636"/>
                </a:solidFill>
                <a:latin typeface="Times New Roman MT Condensed Bold"/>
                <a:ea typeface="Times New Roman MT Condensed Bold"/>
                <a:cs typeface="Times New Roman MT Condensed Bold"/>
                <a:sym typeface="Times New Roman MT Condensed Bold"/>
              </a:rPr>
              <a:t>GAP</a:t>
            </a:r>
            <a:r>
              <a:rPr lang="en-US" sz="3599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 e nelle </a:t>
            </a:r>
            <a:r>
              <a:rPr lang="en-US" sz="3599" b="true">
                <a:solidFill>
                  <a:srgbClr val="373636"/>
                </a:solidFill>
                <a:latin typeface="Times New Roman MT Condensed Bold"/>
                <a:ea typeface="Times New Roman MT Condensed Bold"/>
                <a:cs typeface="Times New Roman MT Condensed Bold"/>
                <a:sym typeface="Times New Roman MT Condensed Bold"/>
              </a:rPr>
              <a:t>SAP</a:t>
            </a:r>
            <a:r>
              <a:rPr lang="en-US" sz="3599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, raggiungendo una parità di compiti con gli uomini, dai turni di guardia ai combattimenti, nonostante il persistente scetticismo dei compagni maschi.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7BE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5253398" y="-9045466"/>
            <a:ext cx="7603765" cy="19160926"/>
          </a:xfrm>
          <a:custGeom>
            <a:avLst/>
            <a:gdLst/>
            <a:ahLst/>
            <a:cxnLst/>
            <a:rect r="r" b="b" t="t" l="l"/>
            <a:pathLst>
              <a:path h="19160926" w="7603765">
                <a:moveTo>
                  <a:pt x="0" y="0"/>
                </a:moveTo>
                <a:lnTo>
                  <a:pt x="7603764" y="0"/>
                </a:lnTo>
                <a:lnTo>
                  <a:pt x="7603764" y="19160926"/>
                </a:lnTo>
                <a:lnTo>
                  <a:pt x="0" y="19160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04" r="-8622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94510" y="0"/>
            <a:ext cx="9271760" cy="4838700"/>
          </a:xfrm>
          <a:custGeom>
            <a:avLst/>
            <a:gdLst/>
            <a:ahLst/>
            <a:cxnLst/>
            <a:rect r="r" b="b" t="t" l="l"/>
            <a:pathLst>
              <a:path h="4838700" w="9271760">
                <a:moveTo>
                  <a:pt x="0" y="0"/>
                </a:moveTo>
                <a:lnTo>
                  <a:pt x="9271760" y="0"/>
                </a:lnTo>
                <a:lnTo>
                  <a:pt x="9271760" y="4838700"/>
                </a:lnTo>
                <a:lnTo>
                  <a:pt x="0" y="483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1446" y="5219700"/>
            <a:ext cx="17550322" cy="989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70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CONTRADDIZIONI E "MISOGINIA AMBIENTALE"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36165" y="6483876"/>
            <a:ext cx="16123135" cy="2950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16"/>
              </a:lnSpc>
            </a:pP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L'accettazione delle donne non fu facile. Spesso venivano relegate ai ruoli "naturali" di cuoche o infermiere e guardate con sospetto se abbandonavano il focolare per la promiscuità della banda. </a:t>
            </a:r>
          </a:p>
          <a:p>
            <a:pPr algn="just">
              <a:lnSpc>
                <a:spcPts val="3816"/>
              </a:lnSpc>
            </a:pPr>
          </a:p>
          <a:p>
            <a:pPr algn="just">
              <a:lnSpc>
                <a:spcPts val="3816"/>
              </a:lnSpc>
            </a:pP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Questa mentalità, definita da alcuni "misoginia ambientale", si riflesse dopo la vittoria: le donne furono spesso escluse dalle sfilate della Liberazione per non scandalizzare i cittadini e solo a pochissime fu riconosciuto un grado militare o un ruolo politico di rilievo.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7BE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2541800" y="2039757"/>
            <a:ext cx="12528055" cy="7881682"/>
          </a:xfrm>
          <a:custGeom>
            <a:avLst/>
            <a:gdLst/>
            <a:ahLst/>
            <a:cxnLst/>
            <a:rect r="r" b="b" t="t" l="l"/>
            <a:pathLst>
              <a:path h="7881682" w="12528055">
                <a:moveTo>
                  <a:pt x="0" y="0"/>
                </a:moveTo>
                <a:lnTo>
                  <a:pt x="12528054" y="0"/>
                </a:lnTo>
                <a:lnTo>
                  <a:pt x="12528054" y="7881682"/>
                </a:lnTo>
                <a:lnTo>
                  <a:pt x="0" y="7881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9" t="-116212" r="-2299" b="-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1511" y="1992183"/>
            <a:ext cx="7081557" cy="3540779"/>
          </a:xfrm>
          <a:custGeom>
            <a:avLst/>
            <a:gdLst/>
            <a:ahLst/>
            <a:cxnLst/>
            <a:rect r="r" b="b" t="t" l="l"/>
            <a:pathLst>
              <a:path h="3540779" w="7081557">
                <a:moveTo>
                  <a:pt x="0" y="0"/>
                </a:moveTo>
                <a:lnTo>
                  <a:pt x="7081557" y="0"/>
                </a:lnTo>
                <a:lnTo>
                  <a:pt x="7081557" y="3540779"/>
                </a:lnTo>
                <a:lnTo>
                  <a:pt x="0" y="3540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1511" y="6175827"/>
            <a:ext cx="7081557" cy="4231642"/>
          </a:xfrm>
          <a:custGeom>
            <a:avLst/>
            <a:gdLst/>
            <a:ahLst/>
            <a:cxnLst/>
            <a:rect r="r" b="b" t="t" l="l"/>
            <a:pathLst>
              <a:path h="4231642" w="7081557">
                <a:moveTo>
                  <a:pt x="0" y="0"/>
                </a:moveTo>
                <a:lnTo>
                  <a:pt x="7081557" y="0"/>
                </a:lnTo>
                <a:lnTo>
                  <a:pt x="7081557" y="4231642"/>
                </a:lnTo>
                <a:lnTo>
                  <a:pt x="0" y="423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681" r="0" b="-5681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052081" y="715664"/>
            <a:ext cx="9736163" cy="2659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10"/>
              </a:lnSpc>
            </a:pPr>
            <a:r>
              <a:rPr lang="en-US" sz="70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L'EREDITÀ: DALLA RESISTENZA ALLA CITTADINANZA ATTIVA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052081" y="3733998"/>
            <a:ext cx="9258044" cy="4855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16"/>
              </a:lnSpc>
            </a:pP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Nonostante le ombre, la Resistenza fu la prima vera occasione di politicizzazione democratica per le donne.</a:t>
            </a:r>
          </a:p>
          <a:p>
            <a:pPr algn="just">
              <a:lnSpc>
                <a:spcPts val="3816"/>
              </a:lnSpc>
            </a:pPr>
          </a:p>
          <a:p>
            <a:pPr algn="just">
              <a:lnSpc>
                <a:spcPts val="3816"/>
              </a:lnSpc>
            </a:pP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Nelle "Repubbliche partigiane", come quella dell'Ossola con </a:t>
            </a:r>
            <a:r>
              <a:rPr lang="en-US" sz="3600" b="true">
                <a:solidFill>
                  <a:srgbClr val="373636"/>
                </a:solidFill>
                <a:latin typeface="Times New Roman MT Condensed Bold"/>
                <a:ea typeface="Times New Roman MT Condensed Bold"/>
                <a:cs typeface="Times New Roman MT Condensed Bold"/>
                <a:sym typeface="Times New Roman MT Condensed Bold"/>
              </a:rPr>
              <a:t>Gisella Floreanini</a:t>
            </a: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, le donne iniziarono a governare e a lottare per la parità dei sessi.</a:t>
            </a:r>
          </a:p>
          <a:p>
            <a:pPr algn="just">
              <a:lnSpc>
                <a:spcPts val="3816"/>
              </a:lnSpc>
            </a:pPr>
          </a:p>
          <a:p>
            <a:pPr algn="just">
              <a:lnSpc>
                <a:spcPts val="3816"/>
              </a:lnSpc>
            </a:pP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Questa esperienza è stata poi cristallizzata dalla letteratura, da L</a:t>
            </a:r>
            <a:r>
              <a:rPr lang="en-US" sz="3600" b="true">
                <a:solidFill>
                  <a:srgbClr val="373636"/>
                </a:solidFill>
                <a:latin typeface="Times New Roman MT Condensed Bold"/>
                <a:ea typeface="Times New Roman MT Condensed Bold"/>
                <a:cs typeface="Times New Roman MT Condensed Bold"/>
                <a:sym typeface="Times New Roman MT Condensed Bold"/>
              </a:rPr>
              <a:t>'Agnese va a morire</a:t>
            </a: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 di</a:t>
            </a:r>
            <a:r>
              <a:rPr lang="en-US" sz="3600" b="true">
                <a:solidFill>
                  <a:srgbClr val="373636"/>
                </a:solidFill>
                <a:latin typeface="Times New Roman MT Condensed Bold"/>
                <a:ea typeface="Times New Roman MT Condensed Bold"/>
                <a:cs typeface="Times New Roman MT Condensed Bold"/>
                <a:sym typeface="Times New Roman MT Condensed Bold"/>
              </a:rPr>
              <a:t> Renata Viganò </a:t>
            </a: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ai racconti di </a:t>
            </a:r>
            <a:r>
              <a:rPr lang="en-US" sz="3600" b="true">
                <a:solidFill>
                  <a:srgbClr val="373636"/>
                </a:solidFill>
                <a:latin typeface="Times New Roman MT Condensed Bold"/>
                <a:ea typeface="Times New Roman MT Condensed Bold"/>
                <a:cs typeface="Times New Roman MT Condensed Bold"/>
                <a:sym typeface="Times New Roman MT Condensed Bold"/>
              </a:rPr>
              <a:t>Beppe Fenoglio</a:t>
            </a:r>
            <a:r>
              <a:rPr lang="en-US" sz="3600">
                <a:solidFill>
                  <a:srgbClr val="373636"/>
                </a:solidFill>
                <a:latin typeface="Times New Roman MT Condensed"/>
                <a:ea typeface="Times New Roman MT Condensed"/>
                <a:cs typeface="Times New Roman MT Condensed"/>
                <a:sym typeface="Times New Roman MT Condensed"/>
              </a:rPr>
              <a:t>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90725ABDA4B944887BC8118C6F7C4D" ma:contentTypeVersion="10" ma:contentTypeDescription="Create a new document." ma:contentTypeScope="" ma:versionID="7f29cb83d56eb052379ee95752e57043">
  <xsd:schema xmlns:xsd="http://www.w3.org/2001/XMLSchema" xmlns:xs="http://www.w3.org/2001/XMLSchema" xmlns:p="http://schemas.microsoft.com/office/2006/metadata/properties" xmlns:ns2="d0dbe85f-3c20-4aad-bf95-2281dff78e0a" xmlns:ns3="5b7d76aa-e28d-4eb9-9717-2b6682ee46fe" targetNamespace="http://schemas.microsoft.com/office/2006/metadata/properties" ma:root="true" ma:fieldsID="e2b0105bed71ad87961adc00ae7b2061" ns2:_="" ns3:_="">
    <xsd:import namespace="d0dbe85f-3c20-4aad-bf95-2281dff78e0a"/>
    <xsd:import namespace="5b7d76aa-e28d-4eb9-9717-2b6682ee46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e85f-3c20-4aad-bf95-2281dff78e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6f36f0f-265b-493b-8451-28d1bc33e3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d76aa-e28d-4eb9-9717-2b6682ee46f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073dde1-5a5e-43de-8025-b1470bbaf2a3}" ma:internalName="TaxCatchAll" ma:showField="CatchAllData" ma:web="5b7d76aa-e28d-4eb9-9717-2b6682ee46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dbe85f-3c20-4aad-bf95-2281dff78e0a">
      <Terms xmlns="http://schemas.microsoft.com/office/infopath/2007/PartnerControls"/>
    </lcf76f155ced4ddcb4097134ff3c332f>
    <TaxCatchAll xmlns="5b7d76aa-e28d-4eb9-9717-2b6682ee46fe" xsi:nil="true"/>
  </documentManagement>
</p:properties>
</file>

<file path=customXml/itemProps1.xml><?xml version="1.0" encoding="utf-8"?>
<ds:datastoreItem xmlns:ds="http://schemas.openxmlformats.org/officeDocument/2006/customXml" ds:itemID="{570BFA2B-D25A-4AC7-B4F9-E0915A48E348}"/>
</file>

<file path=customXml/itemProps2.xml><?xml version="1.0" encoding="utf-8"?>
<ds:datastoreItem xmlns:ds="http://schemas.openxmlformats.org/officeDocument/2006/customXml" ds:itemID="{D61AAE36-62EE-4FDE-82C3-5916C0C8E6A6}"/>
</file>

<file path=customXml/itemProps3.xml><?xml version="1.0" encoding="utf-8"?>
<ds:datastoreItem xmlns:ds="http://schemas.openxmlformats.org/officeDocument/2006/customXml" ds:itemID="{ED1FB924-FC8D-4DAF-B2C7-3F37E6451FB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donne partigiane-Chamar Gueye</dc:title>
  <cp:revision>1</cp:revision>
  <dcterms:created xsi:type="dcterms:W3CDTF">2006-08-16T00:00:00Z</dcterms:created>
  <dcterms:modified xsi:type="dcterms:W3CDTF">2011-08-01T06:04:30Z</dcterms:modified>
  <dc:identifier>DAHHf7y3Efk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0x0101005E90725ABDA4B944887BC8118C6F7C4D</vt:lpwstr>
  </property>
</Properties>
</file>